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5" r:id="rId1"/>
  </p:sldMasterIdLst>
  <p:sldIdLst>
    <p:sldId id="256" r:id="rId2"/>
    <p:sldId id="265" r:id="rId3"/>
    <p:sldId id="266" r:id="rId4"/>
    <p:sldId id="257" r:id="rId5"/>
    <p:sldId id="258" r:id="rId6"/>
    <p:sldId id="262" r:id="rId7"/>
    <p:sldId id="261" r:id="rId8"/>
    <p:sldId id="259" r:id="rId9"/>
    <p:sldId id="267" r:id="rId10"/>
    <p:sldId id="260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7A96B0-2822-EF4E-AF5F-95DC5D342529}" v="19" dt="2023-12-08T01:12:06.160"/>
    <p1510:client id="{778C3E94-EC3B-1D4A-8223-B1D89D40CC93}" v="1412" dt="2023-12-08T03:08:54.6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11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CFF18C-0AE3-4702-AFA9-09E28D12E9F0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24E436-1ABE-4AF9-8A6B-38B78A8103A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Two phantom images generated </a:t>
          </a:r>
        </a:p>
      </dgm:t>
    </dgm:pt>
    <dgm:pt modelId="{49EB2ED7-B2B8-4842-BED5-7C6DAB3110BC}" type="parTrans" cxnId="{FB4DA9C9-C21C-4DC4-BBD0-856101E6D7E4}">
      <dgm:prSet/>
      <dgm:spPr/>
      <dgm:t>
        <a:bodyPr/>
        <a:lstStyle/>
        <a:p>
          <a:endParaRPr lang="en-US"/>
        </a:p>
      </dgm:t>
    </dgm:pt>
    <dgm:pt modelId="{F09DEA0D-EA75-4310-8E85-1FCDC0A8139D}" type="sibTrans" cxnId="{FB4DA9C9-C21C-4DC4-BBD0-856101E6D7E4}">
      <dgm:prSet/>
      <dgm:spPr/>
      <dgm:t>
        <a:bodyPr/>
        <a:lstStyle/>
        <a:p>
          <a:endParaRPr lang="en-US"/>
        </a:p>
      </dgm:t>
    </dgm:pt>
    <dgm:pt modelId="{C6DE549D-3B73-4D6B-B4D9-02A26532C40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Both Cartesian and Radial Sampling techniques used</a:t>
          </a:r>
        </a:p>
      </dgm:t>
    </dgm:pt>
    <dgm:pt modelId="{9A9284B9-872E-4F80-A2AA-6EA7E56FF407}" type="parTrans" cxnId="{F6C7B3F1-C308-48A9-AA7C-D640E7D5962B}">
      <dgm:prSet/>
      <dgm:spPr/>
      <dgm:t>
        <a:bodyPr/>
        <a:lstStyle/>
        <a:p>
          <a:endParaRPr lang="en-US"/>
        </a:p>
      </dgm:t>
    </dgm:pt>
    <dgm:pt modelId="{68B785DD-67BF-40BA-8762-08276A509008}" type="sibTrans" cxnId="{F6C7B3F1-C308-48A9-AA7C-D640E7D5962B}">
      <dgm:prSet/>
      <dgm:spPr/>
      <dgm:t>
        <a:bodyPr/>
        <a:lstStyle/>
        <a:p>
          <a:endParaRPr lang="en-US"/>
        </a:p>
      </dgm:t>
    </dgm:pt>
    <dgm:pt modelId="{54CCF63D-52EF-4322-BFB3-A42A90967A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Each sampling technique reconstructed an image</a:t>
          </a:r>
        </a:p>
      </dgm:t>
    </dgm:pt>
    <dgm:pt modelId="{55405061-2856-40CF-9028-A05736AC7F60}" type="parTrans" cxnId="{859F34E4-1233-47E4-B13B-3DC4496EED53}">
      <dgm:prSet/>
      <dgm:spPr/>
      <dgm:t>
        <a:bodyPr/>
        <a:lstStyle/>
        <a:p>
          <a:endParaRPr lang="en-US"/>
        </a:p>
      </dgm:t>
    </dgm:pt>
    <dgm:pt modelId="{443288F5-F9F6-499E-83A3-7E51CAC9D54F}" type="sibTrans" cxnId="{859F34E4-1233-47E4-B13B-3DC4496EED53}">
      <dgm:prSet/>
      <dgm:spPr/>
      <dgm:t>
        <a:bodyPr/>
        <a:lstStyle/>
        <a:p>
          <a:endParaRPr lang="en-US"/>
        </a:p>
      </dgm:t>
    </dgm:pt>
    <dgm:pt modelId="{7FF86C16-B78B-4048-8EFE-8D160B4921C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Reconstructed images show effectiveness of sampling </a:t>
          </a:r>
        </a:p>
      </dgm:t>
    </dgm:pt>
    <dgm:pt modelId="{9ABBD0E4-8CAF-4DCE-B9AD-57DB8BA8628F}" type="parTrans" cxnId="{4A3BC3C0-0BD4-4D47-9ECB-9D87A66B65D2}">
      <dgm:prSet/>
      <dgm:spPr/>
      <dgm:t>
        <a:bodyPr/>
        <a:lstStyle/>
        <a:p>
          <a:endParaRPr lang="en-US"/>
        </a:p>
      </dgm:t>
    </dgm:pt>
    <dgm:pt modelId="{94511CDA-69DB-4DE3-80E3-ABE607BDC175}" type="sibTrans" cxnId="{4A3BC3C0-0BD4-4D47-9ECB-9D87A66B65D2}">
      <dgm:prSet/>
      <dgm:spPr/>
      <dgm:t>
        <a:bodyPr/>
        <a:lstStyle/>
        <a:p>
          <a:endParaRPr lang="en-US"/>
        </a:p>
      </dgm:t>
    </dgm:pt>
    <dgm:pt modelId="{1235B04F-CB05-4609-B36C-D10E8B6CEC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Different samplings produce different results</a:t>
          </a:r>
        </a:p>
      </dgm:t>
    </dgm:pt>
    <dgm:pt modelId="{190B3A03-1589-4B0C-93A9-AA99A3669201}" type="parTrans" cxnId="{795684B1-C99B-4E4A-8DC7-C6382DDB4D5E}">
      <dgm:prSet/>
      <dgm:spPr/>
      <dgm:t>
        <a:bodyPr/>
        <a:lstStyle/>
        <a:p>
          <a:endParaRPr lang="en-US"/>
        </a:p>
      </dgm:t>
    </dgm:pt>
    <dgm:pt modelId="{5776AB14-99C0-4AB6-9F72-1B1A34D8B6C2}" type="sibTrans" cxnId="{795684B1-C99B-4E4A-8DC7-C6382DDB4D5E}">
      <dgm:prSet/>
      <dgm:spPr/>
      <dgm:t>
        <a:bodyPr/>
        <a:lstStyle/>
        <a:p>
          <a:endParaRPr lang="en-US"/>
        </a:p>
      </dgm:t>
    </dgm:pt>
    <dgm:pt modelId="{BD141A7B-F19A-4D41-AF93-A1486E45C9E5}" type="pres">
      <dgm:prSet presAssocID="{6CCFF18C-0AE3-4702-AFA9-09E28D12E9F0}" presName="root" presStyleCnt="0">
        <dgm:presLayoutVars>
          <dgm:dir/>
          <dgm:resizeHandles val="exact"/>
        </dgm:presLayoutVars>
      </dgm:prSet>
      <dgm:spPr/>
    </dgm:pt>
    <dgm:pt modelId="{476D2FD2-A72A-47E5-859E-E77B18C0152C}" type="pres">
      <dgm:prSet presAssocID="{8524E436-1ABE-4AF9-8A6B-38B78A8103A4}" presName="compNode" presStyleCnt="0"/>
      <dgm:spPr/>
    </dgm:pt>
    <dgm:pt modelId="{C6C7471C-C88C-4522-8CB2-92E7C30E28FD}" type="pres">
      <dgm:prSet presAssocID="{8524E436-1ABE-4AF9-8A6B-38B78A8103A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EC5E8A71-4EDA-421D-AA1B-6701C3144975}" type="pres">
      <dgm:prSet presAssocID="{8524E436-1ABE-4AF9-8A6B-38B78A8103A4}" presName="iconSpace" presStyleCnt="0"/>
      <dgm:spPr/>
    </dgm:pt>
    <dgm:pt modelId="{F8E3842D-7A9C-4F5A-B89C-BFA8F834B02C}" type="pres">
      <dgm:prSet presAssocID="{8524E436-1ABE-4AF9-8A6B-38B78A8103A4}" presName="parTx" presStyleLbl="revTx" presStyleIdx="0" presStyleCnt="6">
        <dgm:presLayoutVars>
          <dgm:chMax val="0"/>
          <dgm:chPref val="0"/>
        </dgm:presLayoutVars>
      </dgm:prSet>
      <dgm:spPr/>
    </dgm:pt>
    <dgm:pt modelId="{109AA499-7BFD-4036-9BAC-7CF8BD47F528}" type="pres">
      <dgm:prSet presAssocID="{8524E436-1ABE-4AF9-8A6B-38B78A8103A4}" presName="txSpace" presStyleCnt="0"/>
      <dgm:spPr/>
    </dgm:pt>
    <dgm:pt modelId="{31DB1FC7-2325-4212-9006-41CB7EF42E3A}" type="pres">
      <dgm:prSet presAssocID="{8524E436-1ABE-4AF9-8A6B-38B78A8103A4}" presName="desTx" presStyleLbl="revTx" presStyleIdx="1" presStyleCnt="6">
        <dgm:presLayoutVars/>
      </dgm:prSet>
      <dgm:spPr/>
    </dgm:pt>
    <dgm:pt modelId="{18359A84-BD45-43F5-B707-98B8D5007892}" type="pres">
      <dgm:prSet presAssocID="{F09DEA0D-EA75-4310-8E85-1FCDC0A8139D}" presName="sibTrans" presStyleCnt="0"/>
      <dgm:spPr/>
    </dgm:pt>
    <dgm:pt modelId="{1A127C4E-F481-4B9E-9548-CB3D3137FE2B}" type="pres">
      <dgm:prSet presAssocID="{C6DE549D-3B73-4D6B-B4D9-02A26532C40B}" presName="compNode" presStyleCnt="0"/>
      <dgm:spPr/>
    </dgm:pt>
    <dgm:pt modelId="{F0DE846A-D546-4997-A489-37F06C097AB4}" type="pres">
      <dgm:prSet presAssocID="{C6DE549D-3B73-4D6B-B4D9-02A26532C40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3DE16E9-3EEF-42C0-8723-9ABF2295CA07}" type="pres">
      <dgm:prSet presAssocID="{C6DE549D-3B73-4D6B-B4D9-02A26532C40B}" presName="iconSpace" presStyleCnt="0"/>
      <dgm:spPr/>
    </dgm:pt>
    <dgm:pt modelId="{01E406DA-7F03-4539-A6D8-B3676D0A27C7}" type="pres">
      <dgm:prSet presAssocID="{C6DE549D-3B73-4D6B-B4D9-02A26532C40B}" presName="parTx" presStyleLbl="revTx" presStyleIdx="2" presStyleCnt="6">
        <dgm:presLayoutVars>
          <dgm:chMax val="0"/>
          <dgm:chPref val="0"/>
        </dgm:presLayoutVars>
      </dgm:prSet>
      <dgm:spPr/>
    </dgm:pt>
    <dgm:pt modelId="{646E2C21-8074-4C3B-B506-9081F898DD41}" type="pres">
      <dgm:prSet presAssocID="{C6DE549D-3B73-4D6B-B4D9-02A26532C40B}" presName="txSpace" presStyleCnt="0"/>
      <dgm:spPr/>
    </dgm:pt>
    <dgm:pt modelId="{999C5349-91D6-4FFA-B64C-E0F615E518AA}" type="pres">
      <dgm:prSet presAssocID="{C6DE549D-3B73-4D6B-B4D9-02A26532C40B}" presName="desTx" presStyleLbl="revTx" presStyleIdx="3" presStyleCnt="6">
        <dgm:presLayoutVars/>
      </dgm:prSet>
      <dgm:spPr/>
    </dgm:pt>
    <dgm:pt modelId="{5CCBCEA9-2707-4F42-976E-E73FEEA63309}" type="pres">
      <dgm:prSet presAssocID="{68B785DD-67BF-40BA-8762-08276A509008}" presName="sibTrans" presStyleCnt="0"/>
      <dgm:spPr/>
    </dgm:pt>
    <dgm:pt modelId="{D771F33C-E494-40BF-A339-F031A5C6599C}" type="pres">
      <dgm:prSet presAssocID="{7FF86C16-B78B-4048-8EFE-8D160B4921CE}" presName="compNode" presStyleCnt="0"/>
      <dgm:spPr/>
    </dgm:pt>
    <dgm:pt modelId="{0EF63ED0-64FD-475C-B742-AB064C64F17E}" type="pres">
      <dgm:prSet presAssocID="{7FF86C16-B78B-4048-8EFE-8D160B4921C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4399C79-C7A1-45D1-97A1-4CFD88F02D72}" type="pres">
      <dgm:prSet presAssocID="{7FF86C16-B78B-4048-8EFE-8D160B4921CE}" presName="iconSpace" presStyleCnt="0"/>
      <dgm:spPr/>
    </dgm:pt>
    <dgm:pt modelId="{49BCCD26-2045-4BF5-A6C2-2418239A542F}" type="pres">
      <dgm:prSet presAssocID="{7FF86C16-B78B-4048-8EFE-8D160B4921CE}" presName="parTx" presStyleLbl="revTx" presStyleIdx="4" presStyleCnt="6">
        <dgm:presLayoutVars>
          <dgm:chMax val="0"/>
          <dgm:chPref val="0"/>
        </dgm:presLayoutVars>
      </dgm:prSet>
      <dgm:spPr/>
    </dgm:pt>
    <dgm:pt modelId="{9C5F3AFE-BFD1-4AA1-A86E-6D5F3F0863C7}" type="pres">
      <dgm:prSet presAssocID="{7FF86C16-B78B-4048-8EFE-8D160B4921CE}" presName="txSpace" presStyleCnt="0"/>
      <dgm:spPr/>
    </dgm:pt>
    <dgm:pt modelId="{E0F8B95E-2310-4B94-AC11-1630359C17E9}" type="pres">
      <dgm:prSet presAssocID="{7FF86C16-B78B-4048-8EFE-8D160B4921CE}" presName="desTx" presStyleLbl="revTx" presStyleIdx="5" presStyleCnt="6">
        <dgm:presLayoutVars/>
      </dgm:prSet>
      <dgm:spPr/>
    </dgm:pt>
  </dgm:ptLst>
  <dgm:cxnLst>
    <dgm:cxn modelId="{FBBBDF28-EE73-4C8E-B8C8-5395D8D1FCC7}" type="presOf" srcId="{6CCFF18C-0AE3-4702-AFA9-09E28D12E9F0}" destId="{BD141A7B-F19A-4D41-AF93-A1486E45C9E5}" srcOrd="0" destOrd="0" presId="urn:microsoft.com/office/officeart/2018/5/layout/CenteredIconLabelDescriptionList"/>
    <dgm:cxn modelId="{FBC93E7D-AE56-44DE-A711-D10254A859C6}" type="presOf" srcId="{8524E436-1ABE-4AF9-8A6B-38B78A8103A4}" destId="{F8E3842D-7A9C-4F5A-B89C-BFA8F834B02C}" srcOrd="0" destOrd="0" presId="urn:microsoft.com/office/officeart/2018/5/layout/CenteredIconLabelDescriptionList"/>
    <dgm:cxn modelId="{F75BA1A0-4EAF-4654-963B-70CC0BBF5764}" type="presOf" srcId="{7FF86C16-B78B-4048-8EFE-8D160B4921CE}" destId="{49BCCD26-2045-4BF5-A6C2-2418239A542F}" srcOrd="0" destOrd="0" presId="urn:microsoft.com/office/officeart/2018/5/layout/CenteredIconLabelDescriptionList"/>
    <dgm:cxn modelId="{795684B1-C99B-4E4A-8DC7-C6382DDB4D5E}" srcId="{7FF86C16-B78B-4048-8EFE-8D160B4921CE}" destId="{1235B04F-CB05-4609-B36C-D10E8B6CEC2E}" srcOrd="0" destOrd="0" parTransId="{190B3A03-1589-4B0C-93A9-AA99A3669201}" sibTransId="{5776AB14-99C0-4AB6-9F72-1B1A34D8B6C2}"/>
    <dgm:cxn modelId="{4A3BC3C0-0BD4-4D47-9ECB-9D87A66B65D2}" srcId="{6CCFF18C-0AE3-4702-AFA9-09E28D12E9F0}" destId="{7FF86C16-B78B-4048-8EFE-8D160B4921CE}" srcOrd="2" destOrd="0" parTransId="{9ABBD0E4-8CAF-4DCE-B9AD-57DB8BA8628F}" sibTransId="{94511CDA-69DB-4DE3-80E3-ABE607BDC175}"/>
    <dgm:cxn modelId="{FB4DA9C9-C21C-4DC4-BBD0-856101E6D7E4}" srcId="{6CCFF18C-0AE3-4702-AFA9-09E28D12E9F0}" destId="{8524E436-1ABE-4AF9-8A6B-38B78A8103A4}" srcOrd="0" destOrd="0" parTransId="{49EB2ED7-B2B8-4842-BED5-7C6DAB3110BC}" sibTransId="{F09DEA0D-EA75-4310-8E85-1FCDC0A8139D}"/>
    <dgm:cxn modelId="{2D2931D7-CDCB-4610-B2DA-EEC667A48D44}" type="presOf" srcId="{C6DE549D-3B73-4D6B-B4D9-02A26532C40B}" destId="{01E406DA-7F03-4539-A6D8-B3676D0A27C7}" srcOrd="0" destOrd="0" presId="urn:microsoft.com/office/officeart/2018/5/layout/CenteredIconLabelDescriptionList"/>
    <dgm:cxn modelId="{871748E1-7B9A-44C6-8B1A-11CF9AAF7A59}" type="presOf" srcId="{1235B04F-CB05-4609-B36C-D10E8B6CEC2E}" destId="{E0F8B95E-2310-4B94-AC11-1630359C17E9}" srcOrd="0" destOrd="0" presId="urn:microsoft.com/office/officeart/2018/5/layout/CenteredIconLabelDescriptionList"/>
    <dgm:cxn modelId="{859F34E4-1233-47E4-B13B-3DC4496EED53}" srcId="{C6DE549D-3B73-4D6B-B4D9-02A26532C40B}" destId="{54CCF63D-52EF-4322-BFB3-A42A90967AA9}" srcOrd="0" destOrd="0" parTransId="{55405061-2856-40CF-9028-A05736AC7F60}" sibTransId="{443288F5-F9F6-499E-83A3-7E51CAC9D54F}"/>
    <dgm:cxn modelId="{A9FAD4EF-7B4E-458F-9B3B-69F1E2759429}" type="presOf" srcId="{54CCF63D-52EF-4322-BFB3-A42A90967AA9}" destId="{999C5349-91D6-4FFA-B64C-E0F615E518AA}" srcOrd="0" destOrd="0" presId="urn:microsoft.com/office/officeart/2018/5/layout/CenteredIconLabelDescriptionList"/>
    <dgm:cxn modelId="{F6C7B3F1-C308-48A9-AA7C-D640E7D5962B}" srcId="{6CCFF18C-0AE3-4702-AFA9-09E28D12E9F0}" destId="{C6DE549D-3B73-4D6B-B4D9-02A26532C40B}" srcOrd="1" destOrd="0" parTransId="{9A9284B9-872E-4F80-A2AA-6EA7E56FF407}" sibTransId="{68B785DD-67BF-40BA-8762-08276A509008}"/>
    <dgm:cxn modelId="{A37D924F-D224-4539-AC58-5D56A982A09B}" type="presParOf" srcId="{BD141A7B-F19A-4D41-AF93-A1486E45C9E5}" destId="{476D2FD2-A72A-47E5-859E-E77B18C0152C}" srcOrd="0" destOrd="0" presId="urn:microsoft.com/office/officeart/2018/5/layout/CenteredIconLabelDescriptionList"/>
    <dgm:cxn modelId="{1264EF56-39E5-4A8F-A82D-59A0B2078DEF}" type="presParOf" srcId="{476D2FD2-A72A-47E5-859E-E77B18C0152C}" destId="{C6C7471C-C88C-4522-8CB2-92E7C30E28FD}" srcOrd="0" destOrd="0" presId="urn:microsoft.com/office/officeart/2018/5/layout/CenteredIconLabelDescriptionList"/>
    <dgm:cxn modelId="{7FFE28D3-4E0E-45C5-9072-AD14112DA791}" type="presParOf" srcId="{476D2FD2-A72A-47E5-859E-E77B18C0152C}" destId="{EC5E8A71-4EDA-421D-AA1B-6701C3144975}" srcOrd="1" destOrd="0" presId="urn:microsoft.com/office/officeart/2018/5/layout/CenteredIconLabelDescriptionList"/>
    <dgm:cxn modelId="{E7EDA970-2710-47F6-952D-F7A83A73454D}" type="presParOf" srcId="{476D2FD2-A72A-47E5-859E-E77B18C0152C}" destId="{F8E3842D-7A9C-4F5A-B89C-BFA8F834B02C}" srcOrd="2" destOrd="0" presId="urn:microsoft.com/office/officeart/2018/5/layout/CenteredIconLabelDescriptionList"/>
    <dgm:cxn modelId="{1B5B8CEA-EE57-4DE4-A058-BD4FFA275FFF}" type="presParOf" srcId="{476D2FD2-A72A-47E5-859E-E77B18C0152C}" destId="{109AA499-7BFD-4036-9BAC-7CF8BD47F528}" srcOrd="3" destOrd="0" presId="urn:microsoft.com/office/officeart/2018/5/layout/CenteredIconLabelDescriptionList"/>
    <dgm:cxn modelId="{5053B7C0-A644-45DB-955A-6F98B8FC4571}" type="presParOf" srcId="{476D2FD2-A72A-47E5-859E-E77B18C0152C}" destId="{31DB1FC7-2325-4212-9006-41CB7EF42E3A}" srcOrd="4" destOrd="0" presId="urn:microsoft.com/office/officeart/2018/5/layout/CenteredIconLabelDescriptionList"/>
    <dgm:cxn modelId="{A8322B4F-93B2-4AB3-A7F3-93A16E103573}" type="presParOf" srcId="{BD141A7B-F19A-4D41-AF93-A1486E45C9E5}" destId="{18359A84-BD45-43F5-B707-98B8D5007892}" srcOrd="1" destOrd="0" presId="urn:microsoft.com/office/officeart/2018/5/layout/CenteredIconLabelDescriptionList"/>
    <dgm:cxn modelId="{6918E306-F46A-4448-AE3B-1B4EF52C9D1C}" type="presParOf" srcId="{BD141A7B-F19A-4D41-AF93-A1486E45C9E5}" destId="{1A127C4E-F481-4B9E-9548-CB3D3137FE2B}" srcOrd="2" destOrd="0" presId="urn:microsoft.com/office/officeart/2018/5/layout/CenteredIconLabelDescriptionList"/>
    <dgm:cxn modelId="{0994C8AB-8AF2-43EC-90DF-F4B0FB3B9CDF}" type="presParOf" srcId="{1A127C4E-F481-4B9E-9548-CB3D3137FE2B}" destId="{F0DE846A-D546-4997-A489-37F06C097AB4}" srcOrd="0" destOrd="0" presId="urn:microsoft.com/office/officeart/2018/5/layout/CenteredIconLabelDescriptionList"/>
    <dgm:cxn modelId="{5E70608A-A9C8-4361-B0D4-01B270F9B52A}" type="presParOf" srcId="{1A127C4E-F481-4B9E-9548-CB3D3137FE2B}" destId="{C3DE16E9-3EEF-42C0-8723-9ABF2295CA07}" srcOrd="1" destOrd="0" presId="urn:microsoft.com/office/officeart/2018/5/layout/CenteredIconLabelDescriptionList"/>
    <dgm:cxn modelId="{DDA3CCE3-E645-4E88-AD62-2CA92AA53559}" type="presParOf" srcId="{1A127C4E-F481-4B9E-9548-CB3D3137FE2B}" destId="{01E406DA-7F03-4539-A6D8-B3676D0A27C7}" srcOrd="2" destOrd="0" presId="urn:microsoft.com/office/officeart/2018/5/layout/CenteredIconLabelDescriptionList"/>
    <dgm:cxn modelId="{C886B7BA-AFC0-41CE-91FB-C39D893A852D}" type="presParOf" srcId="{1A127C4E-F481-4B9E-9548-CB3D3137FE2B}" destId="{646E2C21-8074-4C3B-B506-9081F898DD41}" srcOrd="3" destOrd="0" presId="urn:microsoft.com/office/officeart/2018/5/layout/CenteredIconLabelDescriptionList"/>
    <dgm:cxn modelId="{1F0DEC40-6EB7-4B88-A107-844E03E66367}" type="presParOf" srcId="{1A127C4E-F481-4B9E-9548-CB3D3137FE2B}" destId="{999C5349-91D6-4FFA-B64C-E0F615E518AA}" srcOrd="4" destOrd="0" presId="urn:microsoft.com/office/officeart/2018/5/layout/CenteredIconLabelDescriptionList"/>
    <dgm:cxn modelId="{8D38B3EC-439D-435E-941D-0F45C1F6E4F5}" type="presParOf" srcId="{BD141A7B-F19A-4D41-AF93-A1486E45C9E5}" destId="{5CCBCEA9-2707-4F42-976E-E73FEEA63309}" srcOrd="3" destOrd="0" presId="urn:microsoft.com/office/officeart/2018/5/layout/CenteredIconLabelDescriptionList"/>
    <dgm:cxn modelId="{D9D66E67-E0D3-44B9-864D-FB1E67455DA4}" type="presParOf" srcId="{BD141A7B-F19A-4D41-AF93-A1486E45C9E5}" destId="{D771F33C-E494-40BF-A339-F031A5C6599C}" srcOrd="4" destOrd="0" presId="urn:microsoft.com/office/officeart/2018/5/layout/CenteredIconLabelDescriptionList"/>
    <dgm:cxn modelId="{386A9894-DE22-495F-B0F5-4046CF231C1E}" type="presParOf" srcId="{D771F33C-E494-40BF-A339-F031A5C6599C}" destId="{0EF63ED0-64FD-475C-B742-AB064C64F17E}" srcOrd="0" destOrd="0" presId="urn:microsoft.com/office/officeart/2018/5/layout/CenteredIconLabelDescriptionList"/>
    <dgm:cxn modelId="{E6359D9A-F7B1-4ADC-8C0A-4AB91DC22455}" type="presParOf" srcId="{D771F33C-E494-40BF-A339-F031A5C6599C}" destId="{54399C79-C7A1-45D1-97A1-4CFD88F02D72}" srcOrd="1" destOrd="0" presId="urn:microsoft.com/office/officeart/2018/5/layout/CenteredIconLabelDescriptionList"/>
    <dgm:cxn modelId="{81FADE2C-BDB0-48BD-B401-123EE841E134}" type="presParOf" srcId="{D771F33C-E494-40BF-A339-F031A5C6599C}" destId="{49BCCD26-2045-4BF5-A6C2-2418239A542F}" srcOrd="2" destOrd="0" presId="urn:microsoft.com/office/officeart/2018/5/layout/CenteredIconLabelDescriptionList"/>
    <dgm:cxn modelId="{838F573E-45D5-4FD3-9C1D-10F41D57A97E}" type="presParOf" srcId="{D771F33C-E494-40BF-A339-F031A5C6599C}" destId="{9C5F3AFE-BFD1-4AA1-A86E-6D5F3F0863C7}" srcOrd="3" destOrd="0" presId="urn:microsoft.com/office/officeart/2018/5/layout/CenteredIconLabelDescriptionList"/>
    <dgm:cxn modelId="{F81E7415-28A3-4B31-8093-D31B03C0A60F}" type="presParOf" srcId="{D771F33C-E494-40BF-A339-F031A5C6599C}" destId="{E0F8B95E-2310-4B94-AC11-1630359C17E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C7471C-C88C-4522-8CB2-92E7C30E28FD}">
      <dsp:nvSpPr>
        <dsp:cNvPr id="0" name=""/>
        <dsp:cNvSpPr/>
      </dsp:nvSpPr>
      <dsp:spPr>
        <a:xfrm>
          <a:off x="1020487" y="1196617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3842D-7A9C-4F5A-B89C-BFA8F834B02C}">
      <dsp:nvSpPr>
        <dsp:cNvPr id="0" name=""/>
        <dsp:cNvSpPr/>
      </dsp:nvSpPr>
      <dsp:spPr>
        <a:xfrm>
          <a:off x="393" y="237937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Two phantom images generated </a:t>
          </a:r>
        </a:p>
      </dsp:txBody>
      <dsp:txXfrm>
        <a:off x="393" y="2379378"/>
        <a:ext cx="3138750" cy="470812"/>
      </dsp:txXfrm>
    </dsp:sp>
    <dsp:sp modelId="{31DB1FC7-2325-4212-9006-41CB7EF42E3A}">
      <dsp:nvSpPr>
        <dsp:cNvPr id="0" name=""/>
        <dsp:cNvSpPr/>
      </dsp:nvSpPr>
      <dsp:spPr>
        <a:xfrm>
          <a:off x="393" y="2889353"/>
          <a:ext cx="3138750" cy="265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DE846A-D546-4997-A489-37F06C097AB4}">
      <dsp:nvSpPr>
        <dsp:cNvPr id="0" name=""/>
        <dsp:cNvSpPr/>
      </dsp:nvSpPr>
      <dsp:spPr>
        <a:xfrm>
          <a:off x="4708518" y="1196617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406DA-7F03-4539-A6D8-B3676D0A27C7}">
      <dsp:nvSpPr>
        <dsp:cNvPr id="0" name=""/>
        <dsp:cNvSpPr/>
      </dsp:nvSpPr>
      <dsp:spPr>
        <a:xfrm>
          <a:off x="3688425" y="237937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Both Cartesian and Radial Sampling techniques used</a:t>
          </a:r>
        </a:p>
      </dsp:txBody>
      <dsp:txXfrm>
        <a:off x="3688425" y="2379378"/>
        <a:ext cx="3138750" cy="470812"/>
      </dsp:txXfrm>
    </dsp:sp>
    <dsp:sp modelId="{999C5349-91D6-4FFA-B64C-E0F615E518AA}">
      <dsp:nvSpPr>
        <dsp:cNvPr id="0" name=""/>
        <dsp:cNvSpPr/>
      </dsp:nvSpPr>
      <dsp:spPr>
        <a:xfrm>
          <a:off x="3688425" y="2889353"/>
          <a:ext cx="3138750" cy="265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Each sampling technique reconstructed an image</a:t>
          </a:r>
        </a:p>
      </dsp:txBody>
      <dsp:txXfrm>
        <a:off x="3688425" y="2889353"/>
        <a:ext cx="3138750" cy="265366"/>
      </dsp:txXfrm>
    </dsp:sp>
    <dsp:sp modelId="{0EF63ED0-64FD-475C-B742-AB064C64F17E}">
      <dsp:nvSpPr>
        <dsp:cNvPr id="0" name=""/>
        <dsp:cNvSpPr/>
      </dsp:nvSpPr>
      <dsp:spPr>
        <a:xfrm>
          <a:off x="8396550" y="1196617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CCD26-2045-4BF5-A6C2-2418239A542F}">
      <dsp:nvSpPr>
        <dsp:cNvPr id="0" name=""/>
        <dsp:cNvSpPr/>
      </dsp:nvSpPr>
      <dsp:spPr>
        <a:xfrm>
          <a:off x="7376456" y="237937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Reconstructed images show effectiveness of sampling </a:t>
          </a:r>
        </a:p>
      </dsp:txBody>
      <dsp:txXfrm>
        <a:off x="7376456" y="2379378"/>
        <a:ext cx="3138750" cy="470812"/>
      </dsp:txXfrm>
    </dsp:sp>
    <dsp:sp modelId="{E0F8B95E-2310-4B94-AC11-1630359C17E9}">
      <dsp:nvSpPr>
        <dsp:cNvPr id="0" name=""/>
        <dsp:cNvSpPr/>
      </dsp:nvSpPr>
      <dsp:spPr>
        <a:xfrm>
          <a:off x="7376456" y="2889353"/>
          <a:ext cx="3138750" cy="265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Different samplings produce different results</a:t>
          </a:r>
        </a:p>
      </dsp:txBody>
      <dsp:txXfrm>
        <a:off x="7376456" y="2889353"/>
        <a:ext cx="3138750" cy="265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2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05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22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56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96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0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1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47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39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77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7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935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17DA2A-069C-317F-26C2-5174C9E7A8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BEB98-F023-CCAE-FFDF-784767978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052422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MRI Acquisition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A1382-AB5B-5480-6668-D7682F452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>
            <a:normAutofit/>
          </a:bodyPr>
          <a:lstStyle/>
          <a:p>
            <a:pPr algn="l"/>
            <a:r>
              <a:rPr lang="en-US" sz="1800">
                <a:solidFill>
                  <a:srgbClr val="AAA180"/>
                </a:solidFill>
              </a:rPr>
              <a:t>Zachary Winter, Ian Wulf, Meron Dessie, Lisa Zuniga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A5B0D8A-7820-BD8C-0447-C383CC749E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5533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39"/>
    </mc:Choice>
    <mc:Fallback>
      <p:transition spd="slow" advTm="11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0406D-6846-86AA-B8C6-596584FFE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Radial Analysis</a:t>
            </a:r>
          </a:p>
        </p:txBody>
      </p:sp>
      <p:pic>
        <p:nvPicPr>
          <p:cNvPr id="9" name="Content Placeholder 8" descr="A comparison of a ct scan&#10;&#10;Description automatically generated with medium confidence">
            <a:extLst>
              <a:ext uri="{FF2B5EF4-FFF2-40B4-BE49-F238E27FC236}">
                <a16:creationId xmlns:a16="http://schemas.microsoft.com/office/drawing/2014/main" id="{AEAFD3EA-FC30-7F44-9FF8-94B68251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77316" y="1554668"/>
            <a:ext cx="6780700" cy="374633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A7258D3-69F4-41CB-0E85-1C8006556A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4576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61"/>
    </mc:Choice>
    <mc:Fallback>
      <p:transition spd="slow" advTm="18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E2AF-3A70-F443-29B7-5B9D7539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Results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53D69FCE-D161-C16D-39CC-13B7EF6D6C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02AFDC9-9BB3-7612-4255-1F62DD9BD6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3637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30"/>
    </mc:Choice>
    <mc:Fallback>
      <p:transition spd="slow" advTm="18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C8E3-BEF8-2248-34D0-4CACF643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BFE89-AA94-A339-3CDA-14B74CF33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1590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Code allowed </a:t>
            </a:r>
            <a:r>
              <a:rPr lang="en-US" sz="2000" b="0" i="0" u="none" strike="noStrike">
                <a:effectLst/>
              </a:rPr>
              <a:t>customization of image shapes, sizes, and backgrounds for phantoms</a:t>
            </a:r>
          </a:p>
          <a:p>
            <a:r>
              <a:rPr lang="en-US" sz="2000">
                <a:effectLst/>
              </a:rPr>
              <a:t>Cartesian and Radial functions </a:t>
            </a:r>
            <a:r>
              <a:rPr lang="en-US" sz="2000" b="0" i="0" u="none" strike="noStrike">
                <a:effectLst/>
              </a:rPr>
              <a:t>showcase impact of parameter changes on image sharpness and quality</a:t>
            </a:r>
          </a:p>
          <a:p>
            <a:r>
              <a:rPr lang="en-US" sz="2000" b="0" i="0" u="none" strike="noStrike">
                <a:effectLst/>
              </a:rPr>
              <a:t>Code visually illustrates how parameter tweaks influence image reconstruction methodologies</a:t>
            </a:r>
          </a:p>
          <a:p>
            <a:endParaRPr lang="en-US" sz="2000"/>
          </a:p>
        </p:txBody>
      </p:sp>
      <p:pic>
        <p:nvPicPr>
          <p:cNvPr id="6" name="Picture 5" descr="Water droplet on a petal">
            <a:extLst>
              <a:ext uri="{FF2B5EF4-FFF2-40B4-BE49-F238E27FC236}">
                <a16:creationId xmlns:a16="http://schemas.microsoft.com/office/drawing/2014/main" id="{315CC779-D6D1-86BF-E7D4-08A0DF21A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49" r="21795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31EB462-6D16-1B09-4DAA-23579EA1DE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2810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60"/>
    </mc:Choice>
    <mc:Fallback>
      <p:transition spd="slow" advTm="29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A509D-3C78-957B-64C6-8B7D5104F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Introduction</a:t>
            </a:r>
            <a:endParaRPr lang="en-US" sz="40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5B277-4047-468C-0A0D-63FC3571F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indent="-305435"/>
            <a:r>
              <a:rPr lang="en-US" sz="20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Simulate MRI data acquisition for virtual scanners, focusing on k-space.</a:t>
            </a:r>
            <a:endParaRPr lang="en-US" sz="20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en-US" sz="20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Use MATLAB's FFT for efficient Fourier transforms.</a:t>
            </a:r>
            <a:endParaRPr lang="en-US" sz="20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en-US" sz="20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Explore diverse k-space trajectories' impact on image quality.</a:t>
            </a:r>
            <a:endParaRPr lang="en-US" sz="20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en-US" sz="20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Assess selective k-space sampling effects on image reconstruction.</a:t>
            </a:r>
            <a:endParaRPr lang="en-US" sz="20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en-US" sz="20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Validate with two test phantoms replicating distinct tissue features.</a:t>
            </a:r>
            <a:endParaRPr lang="en-US" sz="2000"/>
          </a:p>
          <a:p>
            <a:pPr indent="-305435"/>
            <a:endParaRPr lang="en-US" sz="20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Picture 4" descr="Scan of a human brain in a neurology clinic">
            <a:extLst>
              <a:ext uri="{FF2B5EF4-FFF2-40B4-BE49-F238E27FC236}">
                <a16:creationId xmlns:a16="http://schemas.microsoft.com/office/drawing/2014/main" id="{4B78F381-AB19-62C6-F349-700ADB38EB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57" r="-1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9E519BE-F93A-8F55-AE62-F969DFE47B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3233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34"/>
    </mc:Choice>
    <mc:Fallback>
      <p:transition spd="slow" advTm="26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Graph on document with pen">
            <a:extLst>
              <a:ext uri="{FF2B5EF4-FFF2-40B4-BE49-F238E27FC236}">
                <a16:creationId xmlns:a16="http://schemas.microsoft.com/office/drawing/2014/main" id="{017A1984-2740-DB71-5C65-9ADBE66DDE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32" r="16809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B80492-D264-E298-3DD1-FBA0BE38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b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Objective</a:t>
            </a:r>
            <a:endParaRPr lang="en-US" sz="4000" b="1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D794F69-FAFB-8548-C987-971DE71B1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7428" y="2370671"/>
            <a:ext cx="5247340" cy="3496878"/>
          </a:xfrm>
        </p:spPr>
        <p:txBody>
          <a:bodyPr anchor="ctr">
            <a:normAutofit/>
          </a:bodyPr>
          <a:lstStyle/>
          <a:p>
            <a:pPr indent="-305435"/>
            <a:r>
              <a:rPr lang="en-US" sz="20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Assess imaging outcomes using varied k-space trajectories and sampling strategies in MRI simulation.</a:t>
            </a:r>
            <a:endParaRPr lang="en-US" sz="20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en-US" sz="20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Focus on Cartesian (2DFT </a:t>
            </a:r>
            <a:r>
              <a:rPr lang="en-US" sz="200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spinwarp</a:t>
            </a:r>
            <a:r>
              <a:rPr lang="en-US" sz="20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) and radial trajectories.</a:t>
            </a:r>
            <a:endParaRPr lang="en-US" sz="20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en-US" sz="20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Modify parameters: line density, point density, line swapping, matrix width (Cartesian); line and point numbers (radial).</a:t>
            </a:r>
            <a:endParaRPr lang="en-US" sz="20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en-US" sz="20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Study how these alterations affect image quality and fidelity in reconstructed images from k-space data.</a:t>
            </a:r>
            <a:endParaRPr lang="en-US" sz="2000"/>
          </a:p>
          <a:p>
            <a:pPr indent="-305435"/>
            <a:endParaRPr lang="en-US" sz="20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278E4BA-EAF1-87EF-6212-A12D139577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4451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49"/>
    </mc:Choice>
    <mc:Fallback>
      <p:transition spd="slow" advTm="26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C5F40-E5F7-7D5B-BABD-AE4CDA48E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13CC2-4897-3190-7D2E-D9F0AB97B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/>
              <a:t>In this project we…</a:t>
            </a:r>
          </a:p>
          <a:p>
            <a:pPr lvl="1"/>
            <a:r>
              <a:rPr lang="en-US" sz="2000"/>
              <a:t>Created an MRI Acquisition </a:t>
            </a:r>
          </a:p>
          <a:p>
            <a:pPr lvl="1"/>
            <a:r>
              <a:rPr lang="en-US" sz="2000"/>
              <a:t>Performed image reconstruction</a:t>
            </a:r>
          </a:p>
          <a:p>
            <a:pPr lvl="1"/>
            <a:r>
              <a:rPr lang="en-US" sz="2000"/>
              <a:t>Implemented GUI</a:t>
            </a:r>
          </a:p>
          <a:p>
            <a:pPr lvl="1"/>
            <a:r>
              <a:rPr lang="en-US" sz="2000"/>
              <a:t>Conducted image analysis</a:t>
            </a:r>
          </a:p>
          <a:p>
            <a:pPr lvl="1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brain scan&#10;&#10;Description automatically generated">
            <a:extLst>
              <a:ext uri="{FF2B5EF4-FFF2-40B4-BE49-F238E27FC236}">
                <a16:creationId xmlns:a16="http://schemas.microsoft.com/office/drawing/2014/main" id="{F05B9173-5CA8-BC43-C3C6-135A68DC2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967" y="1226579"/>
            <a:ext cx="4170530" cy="443673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EACFE4B-D527-6377-C7F2-AE8133EA35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09723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10"/>
    </mc:Choice>
    <mc:Fallback>
      <p:transition spd="slow" advTm="1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3AFF7-040B-A10B-E755-3256FCCFC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Cartesian Sampling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99B9B7A-A4CB-4038-4568-4E9EC64E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b="0" i="0" u="none" strike="noStrike">
                <a:solidFill>
                  <a:schemeClr val="tx2"/>
                </a:solidFill>
                <a:effectLst/>
              </a:rPr>
              <a:t>Generates Cartesian grid </a:t>
            </a:r>
          </a:p>
          <a:p>
            <a:r>
              <a:rPr lang="en-US" sz="1800" b="0" i="0" u="none" strike="noStrike">
                <a:solidFill>
                  <a:schemeClr val="tx2"/>
                </a:solidFill>
                <a:effectLst/>
              </a:rPr>
              <a:t>Creates circular mask and performs Fourier Transformation</a:t>
            </a:r>
          </a:p>
          <a:p>
            <a:r>
              <a:rPr lang="en-US" sz="1800" b="0" i="0" u="none" strike="noStrike">
                <a:solidFill>
                  <a:schemeClr val="tx2"/>
                </a:solidFill>
                <a:effectLst/>
              </a:rPr>
              <a:t>Visuals k-space sample from image</a:t>
            </a:r>
          </a:p>
          <a:p>
            <a:r>
              <a:rPr lang="en-US" sz="1800">
                <a:solidFill>
                  <a:schemeClr val="tx2"/>
                </a:solidFill>
                <a:effectLst/>
              </a:rPr>
              <a:t>Reads phantom image and </a:t>
            </a:r>
            <a:r>
              <a:rPr lang="en-US" sz="1800" b="0" i="0" u="none" strike="noStrike">
                <a:solidFill>
                  <a:schemeClr val="tx2"/>
                </a:solidFill>
                <a:effectLst/>
              </a:rPr>
              <a:t>performs Fourier Transformation with zero padding</a:t>
            </a:r>
          </a:p>
          <a:p>
            <a:r>
              <a:rPr lang="en-US" sz="1800" b="0" i="0" u="none" strike="noStrike">
                <a:solidFill>
                  <a:schemeClr val="tx2"/>
                </a:solidFill>
                <a:effectLst/>
              </a:rPr>
              <a:t>Crops the k-space sample, repeats Fourier Transformation, then crops reconstruction </a:t>
            </a:r>
          </a:p>
          <a:p>
            <a:r>
              <a:rPr lang="en-US" sz="1800" b="0" i="0" u="none" strike="noStrike">
                <a:solidFill>
                  <a:schemeClr val="tx2"/>
                </a:solidFill>
                <a:effectLst/>
              </a:rPr>
              <a:t>Scales and resizes image, generates sampled k-space and displays reconstructed image</a:t>
            </a:r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3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Graphic 37" descr="Database">
            <a:extLst>
              <a:ext uri="{FF2B5EF4-FFF2-40B4-BE49-F238E27FC236}">
                <a16:creationId xmlns:a16="http://schemas.microsoft.com/office/drawing/2014/main" id="{F2E30D15-839E-7E6A-BA59-11CD6EFB8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DBE012A-6BC1-CA0B-B55F-0F2B4E1654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1315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59"/>
    </mc:Choice>
    <mc:Fallback>
      <p:transition spd="slow" advTm="28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DC0CA-5757-B746-2D48-C5FF29479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Radial Sampling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DA27001F-FE55-9654-AB66-7A73180AE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A6C09-3887-457F-3412-EFC21B4ED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b="0" i="0" u="none" strike="noStrike" dirty="0">
                <a:solidFill>
                  <a:schemeClr val="tx2"/>
                </a:solidFill>
                <a:effectLst/>
              </a:rPr>
              <a:t>Generates Cartesian grid </a:t>
            </a:r>
          </a:p>
          <a:p>
            <a:r>
              <a:rPr lang="en-US" sz="1800" b="0" i="0" u="none" strike="noStrike" dirty="0">
                <a:solidFill>
                  <a:schemeClr val="tx2"/>
                </a:solidFill>
                <a:effectLst/>
              </a:rPr>
              <a:t>Creates circular mask and performs Fourier Transformation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Reads the input phantom image</a:t>
            </a:r>
          </a:p>
          <a:p>
            <a:r>
              <a:rPr lang="en-US" sz="1800">
                <a:solidFill>
                  <a:schemeClr val="tx2"/>
                </a:solidFill>
              </a:rPr>
              <a:t>Performs Radial transformation </a:t>
            </a:r>
            <a:r>
              <a:rPr lang="en-US" sz="1800" dirty="0">
                <a:solidFill>
                  <a:schemeClr val="tx2"/>
                </a:solidFill>
              </a:rPr>
              <a:t>with different angles based on number of lines</a:t>
            </a:r>
          </a:p>
          <a:p>
            <a:r>
              <a:rPr lang="en-US" sz="1800" dirty="0">
                <a:solidFill>
                  <a:schemeClr val="tx2"/>
                </a:solidFill>
              </a:rPr>
              <a:t>Interpolates to 512 angles</a:t>
            </a:r>
          </a:p>
          <a:p>
            <a:r>
              <a:rPr lang="en-US" sz="1800" dirty="0">
                <a:solidFill>
                  <a:schemeClr val="tx2"/>
                </a:solidFill>
              </a:rPr>
              <a:t>Performs inverse Radon transformation</a:t>
            </a:r>
          </a:p>
          <a:p>
            <a:r>
              <a:rPr lang="en-US" sz="1800" dirty="0">
                <a:solidFill>
                  <a:schemeClr val="tx2"/>
                </a:solidFill>
              </a:rPr>
              <a:t>Displays reconstructed image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81F585C-C432-5C9E-6324-F036D62EA2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17139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68"/>
    </mc:Choice>
    <mc:Fallback>
      <p:transition spd="slow" advTm="22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08B8C-5546-8894-1789-F09E2A6F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Phantoms</a:t>
            </a:r>
          </a:p>
        </p:txBody>
      </p:sp>
      <p:pic>
        <p:nvPicPr>
          <p:cNvPr id="5" name="Picture 4" descr="A grey circle with a white letter in it&#10;&#10;Description automatically generated">
            <a:extLst>
              <a:ext uri="{FF2B5EF4-FFF2-40B4-BE49-F238E27FC236}">
                <a16:creationId xmlns:a16="http://schemas.microsoft.com/office/drawing/2014/main" id="{CCAFED90-1A66-2824-048C-4DCD19B2C8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4" t="1333"/>
          <a:stretch/>
        </p:blipFill>
        <p:spPr>
          <a:xfrm>
            <a:off x="1979216" y="2393636"/>
            <a:ext cx="2948384" cy="2948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6A0CCC-8DF5-4B5A-B8BA-17C1AEBBA7D6}"/>
              </a:ext>
            </a:extLst>
          </p:cNvPr>
          <p:cNvSpPr txBox="1"/>
          <p:nvPr/>
        </p:nvSpPr>
        <p:spPr>
          <a:xfrm>
            <a:off x="2418044" y="5034744"/>
            <a:ext cx="2070727" cy="41438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 defTabSz="342900">
              <a:spcAft>
                <a:spcPts val="450"/>
              </a:spcAft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Phantom 1</a:t>
            </a: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8" name="Picture 7" descr="A grey circle with white dots&#10;&#10;Description automatically generated">
            <a:extLst>
              <a:ext uri="{FF2B5EF4-FFF2-40B4-BE49-F238E27FC236}">
                <a16:creationId xmlns:a16="http://schemas.microsoft.com/office/drawing/2014/main" id="{5782A12E-70B3-D806-10DB-BC593BE78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815" y="2393636"/>
            <a:ext cx="2948384" cy="2948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986363-127D-F45C-BA07-0221F4FC0618}"/>
              </a:ext>
            </a:extLst>
          </p:cNvPr>
          <p:cNvSpPr txBox="1"/>
          <p:nvPr/>
        </p:nvSpPr>
        <p:spPr>
          <a:xfrm>
            <a:off x="7345644" y="5034744"/>
            <a:ext cx="2070727" cy="41438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 defTabSz="342900">
              <a:spcAft>
                <a:spcPts val="450"/>
              </a:spcAft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Phantom 2</a:t>
            </a: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88898A0-E27B-EE0E-77E7-5F6BE3029E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4924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58"/>
    </mc:Choice>
    <mc:Fallback>
      <p:transition spd="slow" advTm="19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B58AC-1507-6522-4828-2FE001044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en-US" sz="4000"/>
              <a:t>GUI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3A9AC-25C3-0ABC-1A06-F12114D9E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929422" cy="3519780"/>
          </a:xfrm>
        </p:spPr>
        <p:txBody>
          <a:bodyPr>
            <a:normAutofit/>
          </a:bodyPr>
          <a:lstStyle/>
          <a:p>
            <a:r>
              <a:rPr lang="en-US" sz="2000"/>
              <a:t>Consists of 3 modules </a:t>
            </a:r>
          </a:p>
          <a:p>
            <a:pPr lvl="1"/>
            <a:r>
              <a:rPr lang="en-US" sz="2000"/>
              <a:t>Image phantom</a:t>
            </a:r>
          </a:p>
          <a:p>
            <a:pPr lvl="1"/>
            <a:r>
              <a:rPr lang="en-US" sz="2000"/>
              <a:t>Acquired image</a:t>
            </a:r>
          </a:p>
          <a:p>
            <a:pPr lvl="1"/>
            <a:r>
              <a:rPr lang="en-US" sz="2000"/>
              <a:t>Difference between both </a:t>
            </a:r>
          </a:p>
          <a:p>
            <a:pPr lvl="1"/>
            <a:endParaRPr lang="en-US" sz="2000"/>
          </a:p>
          <a:p>
            <a:pPr marL="450000" lvl="1" indent="0">
              <a:buNone/>
            </a:pPr>
            <a:endParaRPr lang="en-US" sz="2000"/>
          </a:p>
        </p:txBody>
      </p:sp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E3D5D9D-4AF3-1755-3B33-E60F4CE0C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506" y="1614993"/>
            <a:ext cx="3765176" cy="35204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096A976-FC91-8375-8A5B-BDC0FBEAA0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0959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86"/>
    </mc:Choice>
    <mc:Fallback>
      <p:transition spd="slow" advTm="22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34C8E-041B-0046-60A5-8CFE92581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Cartesian Analysis</a:t>
            </a:r>
          </a:p>
        </p:txBody>
      </p:sp>
      <p:pic>
        <p:nvPicPr>
          <p:cNvPr id="5" name="Content Placeholder 4" descr="A comparison of a person's body&#10;&#10;Description automatically generated with medium confidence">
            <a:extLst>
              <a:ext uri="{FF2B5EF4-FFF2-40B4-BE49-F238E27FC236}">
                <a16:creationId xmlns:a16="http://schemas.microsoft.com/office/drawing/2014/main" id="{9FEEEB83-926B-E19A-E486-D202E45BA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77316" y="1520765"/>
            <a:ext cx="6780700" cy="381414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16DC388-3D1A-3931-5178-0672CBBBBD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15618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38"/>
    </mc:Choice>
    <mc:Fallback>
      <p:transition spd="slow" advTm="3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327</Words>
  <Application>Microsoft Office PowerPoint</Application>
  <PresentationFormat>Widescreen</PresentationFormat>
  <Paragraphs>54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MRI Acquisition Simulator</vt:lpstr>
      <vt:lpstr>Introduction</vt:lpstr>
      <vt:lpstr>Objective</vt:lpstr>
      <vt:lpstr>Methods</vt:lpstr>
      <vt:lpstr>Cartesian Sampling</vt:lpstr>
      <vt:lpstr>Radial Sampling</vt:lpstr>
      <vt:lpstr>Phantoms</vt:lpstr>
      <vt:lpstr>GUI Implementation</vt:lpstr>
      <vt:lpstr>Cartesian Analysis</vt:lpstr>
      <vt:lpstr>Radial Analysis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Dessie, Meron M</dc:creator>
  <cp:lastModifiedBy>ian wulf</cp:lastModifiedBy>
  <cp:revision>4</cp:revision>
  <dcterms:created xsi:type="dcterms:W3CDTF">2023-12-07T16:54:35Z</dcterms:created>
  <dcterms:modified xsi:type="dcterms:W3CDTF">2023-12-08T03:55:59Z</dcterms:modified>
</cp:coreProperties>
</file>